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Lora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Merriweather"/>
      <p:regular r:id="rId48"/>
      <p:bold r:id="rId49"/>
      <p:italic r:id="rId50"/>
      <p:boldItalic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italic.fntdata"/><Relationship Id="rId42" Type="http://schemas.openxmlformats.org/officeDocument/2006/relationships/font" Target="fonts/Oswald-regular.fntdata"/><Relationship Id="rId41" Type="http://schemas.openxmlformats.org/officeDocument/2006/relationships/font" Target="fonts/Lora-boldItalic.fntdata"/><Relationship Id="rId44" Type="http://schemas.openxmlformats.org/officeDocument/2006/relationships/font" Target="fonts/RobotoMono-regular.fntdata"/><Relationship Id="rId43" Type="http://schemas.openxmlformats.org/officeDocument/2006/relationships/font" Target="fonts/Oswald-bold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Lato-bold.fntdata"/><Relationship Id="rId34" Type="http://schemas.openxmlformats.org/officeDocument/2006/relationships/font" Target="fonts/Lato-regular.fntdata"/><Relationship Id="rId37" Type="http://schemas.openxmlformats.org/officeDocument/2006/relationships/font" Target="fonts/Lato-boldItalic.fntdata"/><Relationship Id="rId36" Type="http://schemas.openxmlformats.org/officeDocument/2006/relationships/font" Target="fonts/Lato-italic.fntdata"/><Relationship Id="rId39" Type="http://schemas.openxmlformats.org/officeDocument/2006/relationships/font" Target="fonts/Lora-bold.fntdata"/><Relationship Id="rId38" Type="http://schemas.openxmlformats.org/officeDocument/2006/relationships/font" Target="fonts/Lora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29" Type="http://schemas.openxmlformats.org/officeDocument/2006/relationships/font" Target="fonts/Nunito-boldItalic.fntdata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3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2959050" y="32350"/>
            <a:ext cx="55956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Oswald"/>
                <a:ea typeface="Oswald"/>
                <a:cs typeface="Oswald"/>
                <a:sym typeface="Oswald"/>
              </a:rPr>
              <a:t>Защита тайны связи в </a:t>
            </a:r>
            <a:r>
              <a:rPr b="1" lang="ru">
                <a:latin typeface="Oswald"/>
                <a:ea typeface="Oswald"/>
                <a:cs typeface="Oswald"/>
                <a:sym typeface="Oswald"/>
              </a:rPr>
              <a:t>условиях</a:t>
            </a:r>
            <a:r>
              <a:rPr b="1" lang="ru">
                <a:latin typeface="Oswald"/>
                <a:ea typeface="Oswald"/>
                <a:cs typeface="Oswald"/>
                <a:sym typeface="Oswald"/>
              </a:rPr>
              <a:t> новых цифровых угроз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Oswald"/>
                <a:ea typeface="Oswald"/>
                <a:cs typeface="Oswald"/>
                <a:sym typeface="Oswald"/>
              </a:rPr>
              <a:t>				</a:t>
            </a:r>
            <a:r>
              <a:rPr b="1" lang="ru" sz="2400">
                <a:latin typeface="Roboto Mono"/>
                <a:ea typeface="Roboto Mono"/>
                <a:cs typeface="Roboto Mono"/>
                <a:sym typeface="Roboto Mono"/>
              </a:rPr>
              <a:t>Консманов А, 301-П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2959050" y="3601525"/>
            <a:ext cx="5861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Lora"/>
                <a:ea typeface="Lora"/>
                <a:cs typeface="Lora"/>
                <a:sym typeface="Lora"/>
              </a:rPr>
              <a:t>Научный руководитель: Лушников В.А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986175" y="1554025"/>
            <a:ext cx="78999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Государственный шпионаж  за цифровой перепиской: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США и ЕС.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MAINWAY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Tailored Access Operations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Boundless Informant (см следующий слайд)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PRISM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NarusInsight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Tempora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MUSCULAR (см следующий слайд)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Frenchelon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Onyx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128300" y="3719700"/>
            <a:ext cx="11862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00" y="1307850"/>
            <a:ext cx="4238525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1307850"/>
            <a:ext cx="347237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8725" y="1455600"/>
            <a:ext cx="11226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Boundless Informant и MUSCULAR на слайдах SSO</a:t>
            </a:r>
            <a:endParaRPr sz="12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986175" y="1554025"/>
            <a:ext cx="78999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Государственный шпионаж  за цифровой перепиской: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Россия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СОРМ (1,2,3) -- система прослушивания телефонных коммуникаций, протоколирования обращений к сети Интернет, обеспечения сбора и долгосрочного хранения данных, получаемых от операторов  связи, АТС,  провайдеров интернет.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Пакет Яровой-Озерового, направленный на постоянный анализ и хранение массивов Big Data со звонками и используемым интернет-трафиком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7598250" y="1399325"/>
            <a:ext cx="16194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Принцип работы СОРМ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Shape 222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75" y="1236900"/>
            <a:ext cx="4544775" cy="39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личной переписки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986175" y="1554025"/>
            <a:ext cx="3412800" cy="17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Обзор существующего ПО для защиты переписки  и его анализ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TOR, луковые сети (см справа);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I2P, чесночная маршрутизация;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JonDo;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GNU FreeNet;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" name="Shape 230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75" y="925600"/>
            <a:ext cx="4440224" cy="3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личной переписки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986175" y="1554025"/>
            <a:ext cx="34128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Обзор существующего ПО для защиты переписки  и его анализ: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Ремейлеры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Стеганография. Справа представлен fusion-метод передачи изображения: фото кота вшито в фото дерева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75" y="1460250"/>
            <a:ext cx="4158725" cy="23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личной переписки</a:t>
            </a:r>
            <a:endParaRPr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986175" y="1554025"/>
            <a:ext cx="34128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Обзор существующего ПО для защиты переписки  и его анализ: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Мессенджеры: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Viber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WhatsApp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Telegram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Shape 246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25" y="1460250"/>
            <a:ext cx="5015674" cy="31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личной переписки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047075" y="898525"/>
            <a:ext cx="34128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Обзор существующего ПО для защиты переписки  и его анализ: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Технологии Telegram: MTProto, сквозное шифрование, политика неразглашения, секретные чаты, конфликт с РКН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Shape 254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7600"/>
            <a:ext cx="4314426" cy="37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25" y="2486516"/>
            <a:ext cx="4314425" cy="256900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9320000" dist="76200">
              <a:srgbClr val="000000"/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личной переписки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986175" y="1554025"/>
            <a:ext cx="34128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собственного ПО: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Выбор алгоритма (Blowfish, симметричное блочное шифрование);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Описание 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алгоритма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(Сеть Фейстеля, XOR);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Выбор средств реализации (C# .Net 4.5);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Успех реализации;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Криптостойкость, сильные и слабые стороны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" name="Shape 263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00" y="506225"/>
            <a:ext cx="205569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775" y="1066400"/>
            <a:ext cx="3078199" cy="30106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FF0000"/>
            </a:outerShdw>
          </a:effectLst>
        </p:spPr>
      </p:pic>
      <p:sp>
        <p:nvSpPr>
          <p:cNvPr id="266" name="Shape 266"/>
          <p:cNvSpPr txBox="1"/>
          <p:nvPr/>
        </p:nvSpPr>
        <p:spPr>
          <a:xfrm>
            <a:off x="4444250" y="4111325"/>
            <a:ext cx="46068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Функция F(x) в Blowfish и Сеть Фейстеля при зашифровании</a:t>
            </a:r>
            <a:endParaRPr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0" y="0"/>
            <a:ext cx="7696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Заключение:</a:t>
            </a:r>
            <a:endParaRPr sz="1800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 Дано четкое определение понятиям &lt;&lt;тайна связи, личная переписка, нарушение тайны связи, цифровая угроза&gt;&gt;;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Рассмотрены существующие законодательные нормы и тенденции, мировая практика в области защиты тайны связи;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Определены основные существующие угрозы для сохранения тайны переписки, проведен их детальный анализ;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Проведен детальный анализ существующих программных средств для сохранения цифровой тайны переписки, выбраны оптимальные продукты для различных ситуаций, на основе существующих алгоритмов разработан свой собственный программный продукт, позволяющий проводить эффективное и устойчивое шифрование данных.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Введение: актуальность, цели, объекты  и предметы исследования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051025" y="1156150"/>
            <a:ext cx="80445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Актуальность</a:t>
            </a:r>
            <a:r>
              <a:rPr lang="ru"/>
              <a:t>: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опережающие развитие средств атаки на тайну связи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; 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быстрое появление новых 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математических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 и социальных алгоритмов атак; 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слабая информированность сотрудников государственных и даже крупных частный предприятий о  данной проблеме; 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возможность изучения и анализа существующих средств защиты тайны связи и разработка новых.</a:t>
            </a:r>
            <a:endParaRPr sz="18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242525" y="1972550"/>
            <a:ext cx="2352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6"/>
                </a:solidFill>
              </a:rPr>
              <a:t>Спасибо</a:t>
            </a:r>
            <a:endParaRPr sz="3000"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6"/>
                </a:solidFill>
              </a:rPr>
              <a:t>за внимание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 </a:t>
            </a:r>
            <a:endParaRPr sz="1400"/>
          </a:p>
        </p:txBody>
      </p:sp>
      <p:pic>
        <p:nvPicPr>
          <p:cNvPr descr="Вид на фрагмент моста Золотые Ворота снизу вверх, черно-белое фото" id="278" name="Shape 27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Введение: актуальность, цели, объекты  и предметы исследования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051025" y="1156150"/>
            <a:ext cx="80445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Актуальность</a:t>
            </a:r>
            <a:r>
              <a:rPr lang="ru"/>
              <a:t>: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Распределение видов атак,</a:t>
            </a:r>
            <a:endParaRPr sz="18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применяемых </a:t>
            </a:r>
            <a:endParaRPr sz="18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злоумышленниками</a:t>
            </a:r>
            <a:endParaRPr sz="18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в 2016-2017 годах</a:t>
            </a:r>
            <a:endParaRPr sz="18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400" y="1307850"/>
            <a:ext cx="4475400" cy="38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Введение: актуальность, цели, объекты  и предметы исследования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051025" y="1156150"/>
            <a:ext cx="80445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Цели</a:t>
            </a:r>
            <a:r>
              <a:rPr lang="ru"/>
              <a:t>: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строгое определение понятий “тайна связи, цифровые угрозы”;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правовые аспекты защиты тайны связи в РФ и в мире; 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анализ новых цифровых угроз; 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анализ существующих средств защиты частной цифровой переписки, выбор оптимальных для 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определенных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 задач;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Опционально: разработка собственного ПО на основе существующих алгоритмов и/или с их модифицированием.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Введение: актуальность, цели, объекты  и предметы исследования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051025" y="1156150"/>
            <a:ext cx="80445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Объекты и предметы исследования</a:t>
            </a:r>
            <a:r>
              <a:rPr lang="ru"/>
              <a:t>: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Объекты: цифровые данные частных лиц в приватных и организационных сетях, в первую очередь сама  переписка и сведения об абонентах, то есть участниках переписки.</a:t>
            </a:r>
            <a:r>
              <a:rPr lang="ru" sz="1800">
                <a:latin typeface="Lora"/>
                <a:ea typeface="Lora"/>
                <a:cs typeface="Lora"/>
                <a:sym typeface="Lora"/>
              </a:rPr>
              <a:t>;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ru" sz="1800">
                <a:latin typeface="Lora"/>
                <a:ea typeface="Lora"/>
                <a:cs typeface="Lora"/>
                <a:sym typeface="Lora"/>
              </a:rPr>
              <a:t>Предмет: изучение методов атак на частные данные, причины утечек этих данных, цели злоумышленников. 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7511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Цифровая угроза 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-- с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овокупность условий и факторов, создающих опасность нарушения информационной безопасности  в контексте нарушения тайны связи; является случаем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угрозы информационной безопасности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--  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угрозой конфиденциальности (неправомерный доступ к информации) и угрозой доступности (осуществление действий, делающих невозможным или затрудняющих доступ к ресурсам информационной системы).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Угрозы называются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новыми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т.к  их бурное развитие и рост числа инцидентов произошли в последние 10-15 лет и сами угрозы постоянно меняются, увеличивается их количество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418650"/>
            <a:ext cx="48408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Основные виды угроз в частном секторе: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omfortaa"/>
              <a:buChar char="●"/>
            </a:pP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SpyWare. 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Отдельный класс вредоносного ПО, лишенный репликативных свойств вируса, предназначенный для мониторинга, сохранения и передачи злоумышленнику данных о работе ПО, пользовательской активности и самом пользователе посредством логирования нажатия клавиш или создания регулярных скриншотов экрана.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Отдельным классом SpyWare считаются </a:t>
            </a:r>
            <a:r>
              <a:rPr lang="ru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кейлоггеры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, направленные на журналирование нажатых клавиш и работающие на низком уровне 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300" y="1567550"/>
            <a:ext cx="2700900" cy="26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331300" y="4343600"/>
            <a:ext cx="2609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     Основные   реализации кейлоггеров 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297500" y="1567550"/>
            <a:ext cx="77511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Основные виды угроз в частном секторе: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Атаки на протоколы и средства связи, криптографические протоколы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Man in the 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middle</a:t>
            </a: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. MITM, атака посредника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Подмена, спуфинг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Повторное навязывание сообщения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Параллельная атака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Атака с использованием специально подобранных текстов	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Атака по известному сеансовому ключу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Использование уязвимостей  алгоритма или ошибок реализации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“цифровой угрозы”,  новые цифровые угрозы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297500" y="1567550"/>
            <a:ext cx="38391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Государственный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шпионаж  за 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цифровой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перепиской</a:t>
            </a:r>
            <a:r>
              <a:rPr lang="ru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Китай проводит политику массовой слежки за гражданами по всей территории страны: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“Золотой щит” -- система фильтрации содержимого интернета;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Интернет-цензура;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ora"/>
              <a:buChar char="●"/>
            </a:pPr>
            <a:r>
              <a:rPr lang="ru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Система социального кредита -- система постоянного анализа поведения граждан в Интернете и в повседневной жизни, на схеме справа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162422" y="1307850"/>
            <a:ext cx="499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  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00" y="832425"/>
            <a:ext cx="3786576" cy="43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